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FCA79A5-C856-423F-8DD3-5EBDEEB0C265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Talk about how there was some  confusion between  others, and even in between ourselves, on what these mean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F1352EF-1E34-4B31-B9D5-4677F293F1F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Talk about other common technologies, and why we didn’t use them (OpenGLes)</a:t>
            </a:r>
            <a:endParaRPr/>
          </a:p>
          <a:p>
            <a:r>
              <a:rPr lang="en-US" sz="2000">
                <a:latin typeface="Arial"/>
              </a:rPr>
              <a:t>Talk about 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52DB82A1-4870-4DE8-821F-C3288FFB7CE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Legend of Zelda</a:t>
            </a:r>
            <a:endParaRPr/>
          </a:p>
        </p:txBody>
      </p:sp>
      <p:sp>
        <p:nvSpPr>
          <p:cNvPr id="17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719386E-D927-4FF9-99FD-C71117F2947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The amount of time that everyone was fired is too damn high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32F2C48-F68B-4138-B742-001E0167F81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154880" y="947880"/>
            <a:ext cx="8760960" cy="337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1154880" y="947880"/>
            <a:ext cx="8760960" cy="337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154880" y="947880"/>
            <a:ext cx="8760960" cy="337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3" name="CustomShape 4"/>
          <p:cNvSpPr/>
          <p:nvPr/>
        </p:nvSpPr>
        <p:spPr>
          <a:xfrm>
            <a:off x="7999560" y="1440"/>
            <a:ext cx="1599840" cy="159984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4" name="CustomShape 5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5" name="CustomShape 6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6" name="CustomShape 7"/>
          <p:cNvSpPr/>
          <p:nvPr/>
        </p:nvSpPr>
        <p:spPr>
          <a:xfrm>
            <a:off x="8609040" y="5865120"/>
            <a:ext cx="990360" cy="9903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7" name="CustomShape 8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" name="CustomShape 9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10443600" y="0"/>
            <a:ext cx="685440" cy="1142640"/>
          </a:xfrm>
          <a:prstGeom prst="rect">
            <a:avLst/>
          </a:prstGeom>
          <a:solidFill>
            <a:srgbClr val="f5a408"/>
          </a:solidFill>
          <a:ln w="9360">
            <a:noFill/>
          </a:ln>
        </p:spPr>
      </p: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10650960" y="639432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4/30/15</a:t>
            </a:r>
            <a:endParaRPr/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              </a:t>
            </a:r>
            <a:endParaRPr/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D888E32-D64C-489A-B354-CFFD7AB2201E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51" name="CustomShape 2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52" name="CustomShape 3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53" name="CustomShape 4"/>
          <p:cNvSpPr/>
          <p:nvPr/>
        </p:nvSpPr>
        <p:spPr>
          <a:xfrm>
            <a:off x="7999560" y="1440"/>
            <a:ext cx="1599840" cy="159984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54" name="CustomShape 5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55" name="CustomShape 6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56" name="CustomShape 7"/>
          <p:cNvSpPr/>
          <p:nvPr/>
        </p:nvSpPr>
        <p:spPr>
          <a:xfrm>
            <a:off x="8609040" y="5865120"/>
            <a:ext cx="990360" cy="9903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57" name="CustomShape 8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8" name="CustomShape 9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9" name="CustomShape 10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0" name="CustomShape 11"/>
          <p:cNvSpPr/>
          <p:nvPr/>
        </p:nvSpPr>
        <p:spPr>
          <a:xfrm>
            <a:off x="10443600" y="0"/>
            <a:ext cx="685440" cy="1142640"/>
          </a:xfrm>
          <a:prstGeom prst="rect">
            <a:avLst/>
          </a:prstGeom>
          <a:solidFill>
            <a:srgbClr val="f5a408"/>
          </a:solidFill>
          <a:ln w="9360">
            <a:noFill/>
          </a:ln>
        </p:spPr>
      </p:sp>
      <p:sp>
        <p:nvSpPr>
          <p:cNvPr id="61" name="PlaceHolder 12"/>
          <p:cNvSpPr>
            <a:spLocks noGrp="1"/>
          </p:cNvSpPr>
          <p:nvPr>
            <p:ph type="dt"/>
          </p:nvPr>
        </p:nvSpPr>
        <p:spPr>
          <a:xfrm>
            <a:off x="10650960" y="639432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4/30/15</a:t>
            </a:r>
            <a:endParaRPr/>
          </a:p>
        </p:txBody>
      </p:sp>
      <p:sp>
        <p:nvSpPr>
          <p:cNvPr id="62" name="PlaceHolder 13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              </a:t>
            </a:r>
            <a:endParaRPr/>
          </a:p>
        </p:txBody>
      </p:sp>
      <p:sp>
        <p:nvSpPr>
          <p:cNvPr id="63" name="CustomShape 14"/>
          <p:cNvSpPr/>
          <p:nvPr/>
        </p:nvSpPr>
        <p:spPr>
          <a:xfrm>
            <a:off x="10443600" y="0"/>
            <a:ext cx="685440" cy="1142640"/>
          </a:xfrm>
          <a:prstGeom prst="rect">
            <a:avLst/>
          </a:prstGeom>
          <a:solidFill>
            <a:srgbClr val="f5a408"/>
          </a:solidFill>
          <a:ln w="9360">
            <a:noFill/>
          </a:ln>
        </p:spPr>
      </p:sp>
      <p:sp>
        <p:nvSpPr>
          <p:cNvPr id="64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CE5FBE1-4315-4CC5-B6CB-F6A435F1A387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65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entury Gothic"/>
              </a:rPr>
              <a:t>Click to edit the title text format</a:t>
            </a:r>
            <a:endParaRPr/>
          </a:p>
        </p:txBody>
      </p:sp>
      <p:sp>
        <p:nvSpPr>
          <p:cNvPr id="6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02" name="CustomShape 2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103" name="CustomShape 3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104" name="CustomShape 4"/>
          <p:cNvSpPr/>
          <p:nvPr/>
        </p:nvSpPr>
        <p:spPr>
          <a:xfrm>
            <a:off x="7999560" y="1440"/>
            <a:ext cx="1599840" cy="159984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105" name="CustomShape 5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rgbClr val="8ebbd2"/>
              </a:gs>
              <a:gs pos="100000">
                <a:srgbClr val="8ebbd2"/>
              </a:gs>
            </a:gsLst>
            <a:path path="circle"/>
          </a:gradFill>
          <a:ln w="9360">
            <a:noFill/>
          </a:ln>
        </p:spPr>
      </p:sp>
      <p:sp>
        <p:nvSpPr>
          <p:cNvPr id="106" name="CustomShape 6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107" name="CustomShape 7"/>
          <p:cNvSpPr/>
          <p:nvPr/>
        </p:nvSpPr>
        <p:spPr>
          <a:xfrm>
            <a:off x="8609040" y="5865120"/>
            <a:ext cx="990360" cy="990360"/>
          </a:xfrm>
          <a:prstGeom prst="ellipse">
            <a:avLst/>
          </a:prstGeom>
          <a:gradFill>
            <a:gsLst>
              <a:gs pos="0">
                <a:srgbClr val="fac96a"/>
              </a:gs>
              <a:gs pos="100000">
                <a:srgbClr val="fac96a"/>
              </a:gs>
            </a:gsLst>
            <a:path path="circle"/>
          </a:gradFill>
          <a:ln w="9360">
            <a:noFill/>
          </a:ln>
        </p:spPr>
      </p:sp>
      <p:sp>
        <p:nvSpPr>
          <p:cNvPr id="108" name="CustomShape 8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9" name="CustomShape 9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0" name="CustomShape 10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1" name="CustomShape 11"/>
          <p:cNvSpPr/>
          <p:nvPr/>
        </p:nvSpPr>
        <p:spPr>
          <a:xfrm>
            <a:off x="10443600" y="0"/>
            <a:ext cx="685440" cy="1142640"/>
          </a:xfrm>
          <a:prstGeom prst="rect">
            <a:avLst/>
          </a:prstGeom>
          <a:solidFill>
            <a:srgbClr val="f5a408"/>
          </a:solidFill>
          <a:ln w="9360">
            <a:noFill/>
          </a:ln>
        </p:spPr>
      </p:sp>
      <p:sp>
        <p:nvSpPr>
          <p:cNvPr id="112" name="PlaceHolder 12"/>
          <p:cNvSpPr>
            <a:spLocks noGrp="1"/>
          </p:cNvSpPr>
          <p:nvPr>
            <p:ph type="title"/>
          </p:nvPr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13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solidFill>
                  <a:srgbClr val="404040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404040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200">
                <a:solidFill>
                  <a:srgbClr val="404040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200">
                <a:solidFill>
                  <a:srgbClr val="404040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114" name="PlaceHolder 14"/>
          <p:cNvSpPr>
            <a:spLocks noGrp="1"/>
          </p:cNvSpPr>
          <p:nvPr>
            <p:ph type="dt"/>
          </p:nvPr>
        </p:nvSpPr>
        <p:spPr>
          <a:xfrm>
            <a:off x="10650960" y="639432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4/30/15</a:t>
            </a:r>
            <a:endParaRPr/>
          </a:p>
        </p:txBody>
      </p:sp>
      <p:sp>
        <p:nvSpPr>
          <p:cNvPr id="115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5a408"/>
                </a:solidFill>
                <a:latin typeface="Century Gothic"/>
              </a:rPr>
              <a:t>              </a:t>
            </a:r>
            <a:endParaRPr/>
          </a:p>
        </p:txBody>
      </p:sp>
      <p:sp>
        <p:nvSpPr>
          <p:cNvPr id="116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1EE70F8A-C47A-47E9-B36D-302E2A7D1EA7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0" y="2756520"/>
            <a:ext cx="8826120" cy="2677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OnSite Framework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Basic Terminology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Clients: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Server/Screen Client: the large screen (projector)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Game Client(s): the phones with which people play</a:t>
            </a:r>
            <a:endParaRPr/>
          </a:p>
          <a:p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Supported Devices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Screen Client: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Linux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404040"/>
                </a:solidFill>
                <a:latin typeface="Century Gothic"/>
              </a:rPr>
              <a:t>Dependencies: SDL 2, Lua 5.1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Not Windows (requires overhaul of network(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Game Clients: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Android versions: 4.1+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Windows, Apple Phones, laptops: may support later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Technologies used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SDL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Supports Hardware accelerated graphics (2D)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Simplicity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Portability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Lua 5.1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Simplicity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Supplied API allows easy implementation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How does it work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Lua tables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Separation of syncing variables and ‘local’ variables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Use of  GameObjects to render  on screens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Texture Maps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What we do have done</a:t>
            </a:r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Sending Lua code, resources to phones.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Rendering GameObjects with TextureMaps on all devices.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Tracking changes between synchronized Variables.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A working trivia game!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Things that still need to be done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More API functionality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Quality Control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More Games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154880" y="947880"/>
            <a:ext cx="8760960" cy="728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ebebeb"/>
                </a:solidFill>
                <a:latin typeface="Century Gothic"/>
              </a:rPr>
              <a:t>Closing Notes</a:t>
            </a:r>
            <a:endParaRPr/>
          </a:p>
        </p:txBody>
      </p:sp>
      <p:sp>
        <p:nvSpPr>
          <p:cNvPr id="170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We are not game designers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Android NDK was more difficult than expected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It was an adventure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It was a success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